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9" r:id="rId2"/>
    <p:sldId id="257" r:id="rId3"/>
    <p:sldId id="258" r:id="rId4"/>
    <p:sldId id="25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036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7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39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41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7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267652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4630400" cy="20713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59535" y="710327"/>
            <a:ext cx="529756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591014" y="1981343"/>
            <a:ext cx="13649092" cy="1637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spcAft>
                <a:spcPts val="115"/>
              </a:spcAft>
              <a:buNone/>
            </a:pPr>
            <a:r>
              <a:rPr lang="en-US" sz="4400" b="1" dirty="0">
                <a:solidFill>
                  <a:srgbClr val="000000"/>
                </a:solidFill>
                <a:latin typeface="Aptos Display" panose="020B0004020202020204" pitchFamily="34" charset="0"/>
                <a:ea typeface="Inter Bold" pitchFamily="34" charset="-122"/>
                <a:cs typeface="Inter Bold" pitchFamily="34" charset="-120"/>
              </a:rPr>
              <a:t>Smart Home Energy Management System</a:t>
            </a:r>
          </a:p>
          <a:p>
            <a:pPr algn="ctr">
              <a:lnSpc>
                <a:spcPct val="150000"/>
              </a:lnSpc>
              <a:spcAft>
                <a:spcPts val="115"/>
              </a:spcAft>
            </a:pPr>
            <a:r>
              <a:rPr lang="en-US" sz="28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Domain: Smart Hostel &amp; IOT Automation</a:t>
            </a:r>
            <a:endParaRPr lang="en-US" sz="2800" dirty="0"/>
          </a:p>
          <a:p>
            <a:pPr marL="0" indent="0" algn="ctr">
              <a:lnSpc>
                <a:spcPct val="150000"/>
              </a:lnSpc>
              <a:spcAft>
                <a:spcPts val="115"/>
              </a:spcAft>
              <a:buNone/>
            </a:pPr>
            <a:endParaRPr lang="en-US" sz="4400" b="1" dirty="0">
              <a:solidFill>
                <a:srgbClr val="000000"/>
              </a:solidFill>
              <a:latin typeface="Aptos Display" panose="020B0004020202020204" pitchFamily="34" charset="0"/>
              <a:ea typeface="Inter Bold" pitchFamily="34" charset="-122"/>
              <a:cs typeface="Inter Bold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44" y="3785022"/>
            <a:ext cx="4744625" cy="390927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91885" y="4360997"/>
            <a:ext cx="2917746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a typeface="Inter Bold" pitchFamily="34" charset="-122"/>
                <a:cs typeface="Inter Bold" pitchFamily="34" charset="-120"/>
              </a:rPr>
              <a:t>Presented by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6491885" y="4964274"/>
            <a:ext cx="8595955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Fahim Shaik</a:t>
            </a:r>
          </a:p>
          <a:p>
            <a:pPr marL="0" indent="0" algn="l">
              <a:lnSpc>
                <a:spcPts val="2450"/>
              </a:lnSpc>
              <a:buNone/>
            </a:pP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680799" y="7383066"/>
            <a:ext cx="1326880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58F80-C768-5F09-02CC-35E5A309A031}"/>
              </a:ext>
            </a:extLst>
          </p:cNvPr>
          <p:cNvSpPr txBox="1"/>
          <p:nvPr/>
        </p:nvSpPr>
        <p:spPr>
          <a:xfrm>
            <a:off x="7058145" y="5667245"/>
            <a:ext cx="7181961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a typeface="Inter Bold" pitchFamily="34" charset="-122"/>
                <a:cs typeface="Inter Bold" pitchFamily="34" charset="-120"/>
              </a:rPr>
              <a:t>Under the Guidance of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Ms. T. Premalatha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ea typeface="Inter Bold" pitchFamily="34" charset="-122"/>
              <a:cs typeface="Inter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678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9024" y="9753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1"/>
                </a:solidFill>
                <a:ea typeface="Inter Bold" pitchFamily="34" charset="-122"/>
                <a:cs typeface="Inter Bold" pitchFamily="34" charset="-120"/>
              </a:rPr>
              <a:t>Challenges</a:t>
            </a:r>
            <a:endParaRPr lang="en-US" sz="4450" dirty="0">
              <a:solidFill>
                <a:schemeClr val="accent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Connectivity</a:t>
            </a:r>
            <a:endParaRPr lang="en-US" sz="28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Requires stable internet to sync device status in real time.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Hardware Setup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Every switch and socket must be IoT-enabled.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Minute-level analytics for 6 months requires database optimization.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E85B8-BE58-5BD0-A9A5-DB9E61EE44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28014" y="7675846"/>
            <a:ext cx="2051288" cy="4347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096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3811" y="2259092"/>
            <a:ext cx="30480" cy="4873823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933331" y="290488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2835116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1644372" y="2259092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878806" y="2493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878806" y="2983944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SHEMS modernizes hostel management using secure roles and IoT control.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33331" y="468070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878800" y="4610933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11" name="Shape 9"/>
          <p:cNvSpPr/>
          <p:nvPr/>
        </p:nvSpPr>
        <p:spPr>
          <a:xfrm>
            <a:off x="1644372" y="4034909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878806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878806" y="4759762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wardens with data and provides convenience to students.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33331" y="645652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878800" y="6386751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4950BC"/>
          </a:solidFill>
          <a:ln/>
        </p:spPr>
      </p:sp>
      <p:sp>
        <p:nvSpPr>
          <p:cNvPr id="16" name="Shape 14"/>
          <p:cNvSpPr/>
          <p:nvPr/>
        </p:nvSpPr>
        <p:spPr>
          <a:xfrm>
            <a:off x="1644372" y="5810726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878806" y="6045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878806" y="6535579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sustainable and energy-efficient hostel environment.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BC25A4-A098-64D4-118E-9C76EA22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800" y="7749901"/>
            <a:ext cx="1752600" cy="371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9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1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77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3C8408-3358-0E87-00DD-C5E405B66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772" y="7724775"/>
            <a:ext cx="2238375" cy="504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D0F6F3-4198-B03B-8A8B-C050CE32CF49}"/>
              </a:ext>
            </a:extLst>
          </p:cNvPr>
          <p:cNvSpPr txBox="1"/>
          <p:nvPr/>
        </p:nvSpPr>
        <p:spPr>
          <a:xfrm>
            <a:off x="1600199" y="3268882"/>
            <a:ext cx="1162431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/>
              <a:t>Thank you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8791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6699" y="408682"/>
            <a:ext cx="471820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Introduction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" y="1150007"/>
            <a:ext cx="12856334" cy="67174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3910" y="7370207"/>
            <a:ext cx="1302246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DBF03-4C83-7B6D-187E-A6DF1ABA3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837" y="7798397"/>
            <a:ext cx="1678354" cy="4312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602509" y="7039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Objectives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93790" y="2174488"/>
            <a:ext cx="7078971" cy="3996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Secure Access: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Implement Role-Based Access Control (RBAC) for wardens and students.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Energy Efficiency: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Monitor energy usage over six months to reduce costs.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Remote Management: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Enable centralized ON/OFF control via dashboard.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Goal: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Digitize hostel operations and promote energy conservation.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486" y="2174488"/>
            <a:ext cx="6644738" cy="4664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84230" y="766587"/>
            <a:ext cx="12945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ea typeface="Inter Bold" pitchFamily="34" charset="-122"/>
                <a:cs typeface="Inter Bold" pitchFamily="34" charset="-120"/>
              </a:rPr>
              <a:t>Technology Stack &amp; Development Environment</a:t>
            </a:r>
            <a:endParaRPr lang="en-US" sz="4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9609" y="221813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5420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Backend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93790" y="355901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Java • Spring Boot • Spring Security • Spring Scheduler • Hibernate/JPA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1712" y="221813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97523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Frontend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5235893" y="355901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Thymeleaf • HTML • CSS • JavaScript</a:t>
            </a:r>
            <a:endParaRPr lang="en-US" sz="2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73815" y="221813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339626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Database</a:t>
            </a:r>
            <a:endParaRPr lang="en-US" sz="2800" dirty="0"/>
          </a:p>
        </p:txBody>
      </p:sp>
      <p:sp>
        <p:nvSpPr>
          <p:cNvPr id="13" name="Text 7"/>
          <p:cNvSpPr/>
          <p:nvPr/>
        </p:nvSpPr>
        <p:spPr>
          <a:xfrm>
            <a:off x="9677995" y="355901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MySQL</a:t>
            </a:r>
            <a:endParaRPr lang="en-US" sz="20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10601" y="4738449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676412" y="5588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Analytics &amp; Reports</a:t>
            </a:r>
            <a:endParaRPr lang="en-US" sz="2400" dirty="0"/>
          </a:p>
        </p:txBody>
      </p:sp>
      <p:sp>
        <p:nvSpPr>
          <p:cNvPr id="16" name="Text 9"/>
          <p:cNvSpPr/>
          <p:nvPr/>
        </p:nvSpPr>
        <p:spPr>
          <a:xfrm>
            <a:off x="3014782" y="607933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Dashboard Charts • PDF Reports</a:t>
            </a:r>
            <a:endParaRPr lang="en-US" sz="20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52704" y="4738449"/>
            <a:ext cx="566976" cy="56697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8118515" y="5588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Tools</a:t>
            </a:r>
            <a:endParaRPr lang="en-US" sz="2800" dirty="0"/>
          </a:p>
        </p:txBody>
      </p:sp>
      <p:sp>
        <p:nvSpPr>
          <p:cNvPr id="19" name="Text 11"/>
          <p:cNvSpPr/>
          <p:nvPr/>
        </p:nvSpPr>
        <p:spPr>
          <a:xfrm>
            <a:off x="7456884" y="607933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Eclipse • Maven • Git • GitHub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830670" y="70922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Full Stack Java Web Application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734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57476" y="868085"/>
            <a:ext cx="92338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CORE CONCEPT 1: Authentication &amp; RBAC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172176"/>
            <a:ext cx="4196358" cy="4905851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551748" y="24066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8914" y="259365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4351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Security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8224" y="380428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Secure login using Email and Password authentication.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5216962" y="2172176"/>
            <a:ext cx="4196358" cy="4905851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974919" y="24066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2086" y="259365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89752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Role-Based Access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451396" y="380428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Admin (Warden):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Access to all rooms</a:t>
            </a:r>
            <a:endParaRPr lang="en-US" sz="20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Global settings and user management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451396" y="539198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Student (User):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Restricted access</a:t>
            </a:r>
            <a:endParaRPr lang="en-US" sz="20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Control devices only in assigned room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9640133" y="2172176"/>
            <a:ext cx="4196358" cy="4905851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1398091" y="24066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85258" y="2593658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20695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Technology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9874568" y="380428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Built using Spring Security for authentication and role validation.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3BC88A-FF7F-BD6B-4677-F426D409AE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6134" y="7792840"/>
            <a:ext cx="1724266" cy="3524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2179" y="907093"/>
            <a:ext cx="102460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CORE CONCEPT 2: Smart Device Management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490907" y="2087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Admin Capabilities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5347"/>
            <a:ext cx="6244709" cy="28234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04260" y="2087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User Capabilities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0" y="2775347"/>
            <a:ext cx="6244708" cy="282344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37936" y="6234038"/>
            <a:ext cx="6571417" cy="1088469"/>
          </a:xfrm>
          <a:prstGeom prst="roundRect">
            <a:avLst>
              <a:gd name="adj" fmla="val 15004"/>
            </a:avLst>
          </a:prstGeom>
          <a:solidFill>
            <a:srgbClr val="E8F5F0"/>
          </a:solidFill>
          <a:ln/>
        </p:spPr>
      </p:sp>
      <p:sp>
        <p:nvSpPr>
          <p:cNvPr id="8" name="Text 4"/>
          <p:cNvSpPr/>
          <p:nvPr/>
        </p:nvSpPr>
        <p:spPr>
          <a:xfrm>
            <a:off x="857250" y="6313170"/>
            <a:ext cx="6117788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View status of all devices (Active vs Inactive)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Global ON/OFF control for emergencies</a:t>
            </a:r>
            <a:endParaRPr lang="en-US" sz="2400" dirty="0"/>
          </a:p>
        </p:txBody>
      </p:sp>
      <p:sp>
        <p:nvSpPr>
          <p:cNvPr id="9" name="Shape 5"/>
          <p:cNvSpPr/>
          <p:nvPr/>
        </p:nvSpPr>
        <p:spPr>
          <a:xfrm>
            <a:off x="7436168" y="6109097"/>
            <a:ext cx="6571417" cy="1088469"/>
          </a:xfrm>
          <a:prstGeom prst="roundRect">
            <a:avLst>
              <a:gd name="adj" fmla="val 15004"/>
            </a:avLst>
          </a:prstGeom>
          <a:solidFill>
            <a:srgbClr val="E8F5F0"/>
          </a:solidFill>
          <a:ln/>
        </p:spPr>
      </p:sp>
      <p:sp>
        <p:nvSpPr>
          <p:cNvPr id="10" name="Text 6"/>
          <p:cNvSpPr/>
          <p:nvPr/>
        </p:nvSpPr>
        <p:spPr>
          <a:xfrm>
            <a:off x="7662982" y="6313170"/>
            <a:ext cx="6117788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View and Add "My Room" devices only</a:t>
            </a:r>
            <a:endParaRPr lang="en-US" sz="2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Toggle devices ON/OFF remotely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49DDF-73D5-FC0D-8639-60EF9CE1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038" y="7784117"/>
            <a:ext cx="1952898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40725" y="651272"/>
            <a:ext cx="87489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Core Concept 3: Analytics &amp; Dashboard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786288" y="2245278"/>
            <a:ext cx="5213256" cy="5038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b="1" dirty="0"/>
              <a:t>6-Month Analytics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Visual graphs show energy consumption trends over the last half-year.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Consumption Reports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Identifies high-consumption areas and displays real-time energy-saving metrics.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Dashboard Insights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Shows “Total Devices in Use” and monthly estimated costs.</a:t>
            </a: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150" y="1761001"/>
            <a:ext cx="8284131" cy="561325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559981" y="7011352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BB735-436D-27C1-7729-97C52D307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542" y="7755060"/>
            <a:ext cx="1921252" cy="362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F5B88E-DB2D-C2A3-58BF-E279F8F5C9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41"/>
          <a:stretch>
            <a:fillRect/>
          </a:stretch>
        </p:blipFill>
        <p:spPr>
          <a:xfrm>
            <a:off x="6208755" y="1761001"/>
            <a:ext cx="8284132" cy="3792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9485" y="746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Real-Time Example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1" y="2111276"/>
            <a:ext cx="723508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accent1"/>
                </a:solidFill>
                <a:ea typeface="Inter Bold" pitchFamily="34" charset="-122"/>
                <a:cs typeface="Inter Bold" pitchFamily="34" charset="-120"/>
              </a:rPr>
              <a:t>Scenario:</a:t>
            </a: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 A student goes on semester leave but forgets to turn off the room AC.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1" y="3335060"/>
            <a:ext cx="7235088" cy="2575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Without SHEMS: 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AC runs for weeks, causing massive power wastage.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With SHEMS: 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warden checks the global dashboard and sees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“Room 101 AC”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ON.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warden remotely turns it OFF from the admin panel.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Result: 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Immediate cost savings and improved safety.</a:t>
            </a:r>
            <a:endParaRPr lang="en-US" sz="2400" dirty="0"/>
          </a:p>
          <a:p>
            <a:pPr marL="0" indent="0" algn="l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264938"/>
            <a:ext cx="82841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57718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020" y="1946077"/>
            <a:ext cx="6507380" cy="479667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67427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9A6C59-DA37-1B05-A2A4-E02F43E23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660" y="7722218"/>
            <a:ext cx="2438740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0812" y="635556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250" b="1" dirty="0">
                <a:solidFill>
                  <a:schemeClr val="accent1"/>
                </a:solidFill>
                <a:ea typeface="Inter Bold" pitchFamily="34" charset="-122"/>
                <a:cs typeface="Inter Bold" pitchFamily="34" charset="-120"/>
              </a:rPr>
              <a:t>Benefits</a:t>
            </a:r>
            <a:endParaRPr lang="en-US" sz="4250" dirty="0">
              <a:solidFill>
                <a:schemeClr val="accent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62714" y="1735336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194" y="1765816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799" y="2225635"/>
            <a:ext cx="326827" cy="3268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74282" y="1983700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Reduction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874282" y="2449830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Lowers monthly hostel electricity expenses.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2714" y="3252311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93194" y="3282791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799" y="3742611"/>
            <a:ext cx="326827" cy="32682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874282" y="350067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Granular Control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874282" y="3966805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students from accessing other rooms' devices.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62714" y="4769287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93194" y="4799767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799" y="5259586"/>
            <a:ext cx="326827" cy="32682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74282" y="5017651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Convenience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874282" y="5483781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room devices from phones or laptops.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62714" y="6286262"/>
            <a:ext cx="13104971" cy="1307663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93194" y="6316742"/>
            <a:ext cx="871776" cy="1246703"/>
          </a:xfrm>
          <a:prstGeom prst="roundRect">
            <a:avLst>
              <a:gd name="adj" fmla="val 6305"/>
            </a:avLst>
          </a:prstGeom>
          <a:solidFill>
            <a:srgbClr val="DADBF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99" y="6776561"/>
            <a:ext cx="326827" cy="32682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874282" y="6534626"/>
            <a:ext cx="298787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Data-Driven Decisions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874282" y="7000756"/>
            <a:ext cx="1174503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insights from six months of usage history.</a:t>
            </a:r>
            <a:endParaRPr lang="en-US" sz="17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69BFA8-C0E6-5B96-4F85-649F13FFED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42898" y="7769783"/>
            <a:ext cx="1752845" cy="371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157</TotalTime>
  <Words>463</Words>
  <Application>Microsoft Office PowerPoint</Application>
  <PresentationFormat>Custom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Inter Bold</vt:lpstr>
      <vt:lpstr>Aptos Display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Shaik Fahim</dc:creator>
  <cp:lastModifiedBy>Shaik Fahim</cp:lastModifiedBy>
  <cp:revision>8</cp:revision>
  <dcterms:created xsi:type="dcterms:W3CDTF">2026-02-05T04:39:55Z</dcterms:created>
  <dcterms:modified xsi:type="dcterms:W3CDTF">2026-02-15T15:07:00Z</dcterms:modified>
</cp:coreProperties>
</file>